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48" r:id="rId2"/>
  </p:sldMasterIdLst>
  <p:notesMasterIdLst>
    <p:notesMasterId r:id="rId15"/>
  </p:notesMasterIdLst>
  <p:handoutMasterIdLst>
    <p:handoutMasterId r:id="rId16"/>
  </p:handoutMasterIdLst>
  <p:sldIdLst>
    <p:sldId id="294" r:id="rId3"/>
    <p:sldId id="286" r:id="rId4"/>
    <p:sldId id="288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3" r:id="rId13"/>
    <p:sldId id="302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234B"/>
    <a:srgbClr val="EE234B"/>
    <a:srgbClr val="262626"/>
    <a:srgbClr val="ED2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7" autoAdjust="0"/>
    <p:restoredTop sz="60852" autoAdjust="0"/>
  </p:normalViewPr>
  <p:slideViewPr>
    <p:cSldViewPr snapToGrid="0" showGuides="1">
      <p:cViewPr varScale="1">
        <p:scale>
          <a:sx n="77" d="100"/>
          <a:sy n="77" d="100"/>
        </p:scale>
        <p:origin x="2800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F4AD089-577C-4C69-8D5A-29C76AE367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E4D3B9-8FEB-431B-A3BB-5CAA1481B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90878-AFCD-49E6-A91A-D3D82D9E9D55}" type="datetimeFigureOut">
              <a:rPr lang="ko-KR" altLang="en-US" smtClean="0"/>
              <a:t>2019. 10. 16.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8391E2-C64A-4FAB-96D7-01B26291B9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0A64F2-15AF-4AA2-A7AC-AF87739FAD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04A71-294D-49CE-A0A2-08132B44A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93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417EB-76F7-4DE7-93AA-C880C553CE34}" type="datetimeFigureOut">
              <a:rPr lang="ko-KR" altLang="en-US" smtClean="0"/>
              <a:t>2019. 10. 16.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A6B79-CA84-4470-8AA2-12D2AB24A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15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﻿안녕하세요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 시간은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협업툴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 시간입니다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협업툴에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 찬찬히 살펴보는 시간을 가져보려고 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874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이렇듯이 지라의 이모저모에 대해서 소개를 해드렸는데요</a:t>
            </a:r>
            <a:r>
              <a:rPr kumimoji="1" lang="en-US" altLang="ko-KR" dirty="0"/>
              <a:t>!</a:t>
            </a:r>
            <a:r>
              <a:rPr kumimoji="1" lang="ko-KR" altLang="en-US" dirty="0"/>
              <a:t> 배포에 대해서도 진행 상태를 적고 체크할 수 있고</a:t>
            </a:r>
            <a:endParaRPr kumimoji="1" lang="en-US" altLang="ko-KR" dirty="0"/>
          </a:p>
          <a:p>
            <a:r>
              <a:rPr kumimoji="1" lang="ko-KR" altLang="en-US" dirty="0"/>
              <a:t>댓글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작업기록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이력등을</a:t>
            </a:r>
            <a:r>
              <a:rPr kumimoji="1" lang="ko-KR" altLang="en-US" dirty="0"/>
              <a:t> 토대로 지라의 이슈에 대해서 다양하게 </a:t>
            </a:r>
            <a:r>
              <a:rPr kumimoji="1" lang="ko-KR" altLang="en-US" dirty="0" err="1"/>
              <a:t>트랙킹</a:t>
            </a:r>
            <a:r>
              <a:rPr kumimoji="1" lang="ko-KR" altLang="en-US" dirty="0"/>
              <a:t> 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또한 담당자와 </a:t>
            </a:r>
            <a:r>
              <a:rPr kumimoji="1" lang="ko-KR" altLang="en-US" dirty="0" err="1"/>
              <a:t>보고자가</a:t>
            </a:r>
            <a:r>
              <a:rPr kumimoji="1" lang="ko-KR" altLang="en-US" dirty="0"/>
              <a:t> 분리 되어있고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일정에 대해서 각각 설정해 놓은 값들을 통해서 필요한 값들을 관리하고 추적할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531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 강의에 사용된 지라는 이미 </a:t>
            </a:r>
            <a:r>
              <a:rPr kumimoji="1" lang="en-US" altLang="ko-KR" dirty="0"/>
              <a:t>AWS 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Docker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설치된 지라 소프트웨어를 기반으로 간단한 설명을 </a:t>
            </a:r>
            <a:r>
              <a:rPr kumimoji="1" lang="ko-KR" altLang="en-US" dirty="0" err="1"/>
              <a:t>진행했었는데요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 강의에는 지라를 설치 하기 위해서 </a:t>
            </a:r>
            <a:r>
              <a:rPr kumimoji="1" lang="en-US" altLang="ko-KR" dirty="0"/>
              <a:t>AWS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Docker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조금 더 깊게 뒤 강의에서 다루겠지만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기본적인 명령어와 사용 방식들을</a:t>
            </a:r>
            <a:endParaRPr kumimoji="1" lang="en-US" altLang="ko-KR" dirty="0"/>
          </a:p>
          <a:p>
            <a:r>
              <a:rPr kumimoji="1" lang="ko-KR" altLang="en-US" dirty="0"/>
              <a:t>짚어보고 가는 시간도 가질 예정입니다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다음 강의 </a:t>
            </a:r>
            <a:r>
              <a:rPr kumimoji="1" lang="ko-KR" altLang="en-US" dirty="0" err="1"/>
              <a:t>부터는</a:t>
            </a:r>
            <a:r>
              <a:rPr kumimoji="1" lang="ko-KR" altLang="en-US" dirty="0"/>
              <a:t> 이런 지라를 설치하는 것부터 시작해서 관리 방법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</a:t>
            </a:r>
            <a:r>
              <a:rPr kumimoji="1" lang="ko-KR" altLang="en-US" dirty="0" err="1"/>
              <a:t>커스터마이징을</a:t>
            </a:r>
            <a:r>
              <a:rPr kumimoji="1" lang="ko-KR" altLang="en-US" dirty="0"/>
              <a:t> 어떻게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워크 </a:t>
            </a:r>
            <a:r>
              <a:rPr kumimoji="1" lang="ko-KR" altLang="en-US" dirty="0" err="1"/>
              <a:t>플로우를</a:t>
            </a:r>
            <a:r>
              <a:rPr kumimoji="1" lang="ko-KR" altLang="en-US" dirty="0"/>
              <a:t> 만드는 방법 등 차근차근 </a:t>
            </a:r>
            <a:endParaRPr kumimoji="1" lang="en-US" altLang="ko-KR" dirty="0"/>
          </a:p>
          <a:p>
            <a:r>
              <a:rPr kumimoji="1" lang="ko-KR" altLang="en-US" dirty="0"/>
              <a:t>지라에 대해서 더 깊숙하게 알아보는 시간을 가져보려고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기대해 주세요</a:t>
            </a:r>
            <a:r>
              <a:rPr kumimoji="1" lang="en-US" altLang="ko-KR" dirty="0"/>
              <a:t>~!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19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강의는 협업 </a:t>
            </a:r>
            <a:r>
              <a:rPr kumimoji="1" lang="ko-KR" altLang="en-US" dirty="0" err="1"/>
              <a:t>도구중에서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아틀라시안</a:t>
            </a:r>
            <a:r>
              <a:rPr kumimoji="1" lang="ko-KR" altLang="en-US" dirty="0"/>
              <a:t> 제품 군중에 지라 소프트웨어에 대해서 설명하려고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아틀라시안에서는</a:t>
            </a:r>
            <a:r>
              <a:rPr kumimoji="1" lang="ko-KR" altLang="en-US" dirty="0"/>
              <a:t> 다양한 </a:t>
            </a:r>
            <a:r>
              <a:rPr kumimoji="1" lang="ko-KR" altLang="en-US" dirty="0" err="1"/>
              <a:t>제품군들을</a:t>
            </a:r>
            <a:r>
              <a:rPr kumimoji="1" lang="ko-KR" altLang="en-US" dirty="0"/>
              <a:t> 가지고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아틀라시안</a:t>
            </a:r>
            <a:r>
              <a:rPr kumimoji="1" lang="ko-KR" altLang="en-US" dirty="0"/>
              <a:t> 제품들을 동시에 사용할 경우 가지고 올 수 있는 이점은 </a:t>
            </a:r>
            <a:r>
              <a:rPr kumimoji="1" lang="ko-KR" altLang="en-US" dirty="0" err="1"/>
              <a:t>제품간에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SSO </a:t>
            </a:r>
            <a:r>
              <a:rPr kumimoji="1" lang="ko-KR" altLang="en-US" dirty="0"/>
              <a:t>연동이 가능하다는 점입니다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물론 도메인이 같아야 하고 설정들이 복잡합니다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 유저 정보를 </a:t>
            </a:r>
            <a:r>
              <a:rPr kumimoji="1" lang="en-US" altLang="ko-KR" dirty="0"/>
              <a:t>CROWD</a:t>
            </a:r>
            <a:r>
              <a:rPr kumimoji="1" lang="ko-KR" altLang="en-US" dirty="0"/>
              <a:t> 라는 </a:t>
            </a:r>
            <a:r>
              <a:rPr kumimoji="1" lang="ko-KR" altLang="en-US" dirty="0" err="1"/>
              <a:t>제품군을</a:t>
            </a:r>
            <a:r>
              <a:rPr kumimoji="1" lang="ko-KR" altLang="en-US" dirty="0"/>
              <a:t> 통해서 유저 연동이 가능합니다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696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아틀라시안</a:t>
            </a:r>
            <a:r>
              <a:rPr kumimoji="1" lang="ko-KR" altLang="en-US" dirty="0"/>
              <a:t> 홈페이지에 접속합니다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401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아틀라시안</a:t>
            </a:r>
            <a:r>
              <a:rPr kumimoji="1" lang="ko-KR" altLang="en-US" dirty="0"/>
              <a:t> 홈페이지의 첫 화면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계정을 만들고 접속하게 되면 </a:t>
            </a:r>
            <a:r>
              <a:rPr kumimoji="1" lang="ko-KR" altLang="en-US" dirty="0" err="1"/>
              <a:t>서버용으로</a:t>
            </a:r>
            <a:r>
              <a:rPr kumimoji="1" lang="ko-KR" altLang="en-US" dirty="0"/>
              <a:t> 무료로 다운 받아 볼 수 있는데요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471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하단부에 보면 </a:t>
            </a:r>
            <a:r>
              <a:rPr kumimoji="1" lang="ko-KR" altLang="en-US" dirty="0" err="1"/>
              <a:t>스타트업을</a:t>
            </a:r>
            <a:r>
              <a:rPr kumimoji="1" lang="ko-KR" altLang="en-US" dirty="0"/>
              <a:t> 위한 여러가지 툴들을 제공하는 것을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</a:t>
            </a:r>
            <a:r>
              <a:rPr kumimoji="1" lang="en-US" altLang="ko-KR" dirty="0"/>
              <a:t> </a:t>
            </a:r>
            <a:r>
              <a:rPr kumimoji="1" lang="ko-KR" altLang="en-US" dirty="0"/>
              <a:t>중에서도 지라 소프트웨어를 설치해야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이번 강의에서는 이미 설치된 지라를 통해서 지라가 어떤 툴인지 어떤 것을 할 수 있는지를 알아보는 시간을 가져보려고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834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 화면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설치가 끝나면 이렇게 지라 로그인화면이 뜹니다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미리 생성해 놓은 아이디와 패스워드를 통해서 </a:t>
            </a:r>
            <a:r>
              <a:rPr kumimoji="1" lang="ko-KR" altLang="en-US" dirty="0" err="1"/>
              <a:t>로그인을</a:t>
            </a:r>
            <a:r>
              <a:rPr kumimoji="1" lang="ko-KR" altLang="en-US" dirty="0"/>
              <a:t> 해보겠습니다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374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로그인을</a:t>
            </a:r>
            <a:r>
              <a:rPr kumimoji="1" lang="ko-KR" altLang="en-US" dirty="0"/>
              <a:t> 하면 상단에는 메뉴</a:t>
            </a:r>
            <a:endParaRPr kumimoji="1" lang="en-US" altLang="ko-KR" dirty="0"/>
          </a:p>
          <a:p>
            <a:r>
              <a:rPr kumimoji="1" lang="ko-KR" altLang="en-US" dirty="0"/>
              <a:t>왼쪽에는 지라 소개 페이지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우측에는 나에게 할당된 영역 그 밑에는 프로젝트에 대한 내용들이 나와있습니다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우측 상단 부분에는 설정이나 관리를 할 수 있는 화면이 나옵니다</a:t>
            </a:r>
            <a:r>
              <a:rPr kumimoji="1" lang="en-US" altLang="ko-KR" dirty="0"/>
              <a:t>~!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한번 프로젝트를 클릭해서 이슈를 살펴보겠습니다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598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화면은 오프라인 리뷰 프로젝트를 만든다는 가정으로 만들어본 하나의 이슈입니다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지라에서는 이렇게 왼쪽에 나와있는 </a:t>
            </a:r>
            <a:r>
              <a:rPr kumimoji="1" lang="ko-KR" altLang="en-US" dirty="0" err="1"/>
              <a:t>칸반보드</a:t>
            </a:r>
            <a:r>
              <a:rPr kumimoji="1" lang="ko-KR" altLang="en-US" dirty="0"/>
              <a:t> 배포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보고서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컴포넌트와 같은 메뉴들로 구성이 되어있습니다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가장 중요한 것은 이슈입니다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이슈는 하나의 업무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일거리라고</a:t>
            </a:r>
            <a:r>
              <a:rPr kumimoji="1" lang="ko-KR" altLang="en-US" dirty="0"/>
              <a:t> 생각하시면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일거리를 나누는 기준이 매우 중요합니다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작은 업무 단위로 나눌 수도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조금은 큰 업무로 분류하고 업무를 하위 구조로 잡아갈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우선 우선 순위는 그대로 두었는데요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상태를 조금 변경해서 적용해 보았습니다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작업 흐름 보기를 클릭해 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415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작업 흐름을 지라의 용어로 워크 </a:t>
            </a:r>
            <a:r>
              <a:rPr kumimoji="1" lang="ko-KR" altLang="en-US" dirty="0" err="1"/>
              <a:t>플로우라고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기본적으로 우측과 같은 기본 소프트웨어의 </a:t>
            </a:r>
            <a:r>
              <a:rPr kumimoji="1" lang="ko-KR" altLang="en-US" dirty="0" err="1"/>
              <a:t>투두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인프로그래스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인리뷰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돈 </a:t>
            </a:r>
            <a:r>
              <a:rPr kumimoji="1" lang="en-US" altLang="ko-KR" dirty="0"/>
              <a:t>4</a:t>
            </a:r>
            <a:r>
              <a:rPr kumimoji="1" lang="ko-KR" altLang="en-US" dirty="0"/>
              <a:t>단계로 초기 세팅이 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 부분을 오픈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개발전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스탠바이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준비단계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인프로그래스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개발중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리졸브드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해결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릴리즈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운영 반영</a:t>
            </a:r>
            <a:r>
              <a:rPr kumimoji="1" lang="en-US" altLang="ko-KR" dirty="0"/>
              <a:t>,</a:t>
            </a:r>
            <a:r>
              <a:rPr kumimoji="1" lang="ko-KR" altLang="en-US" dirty="0"/>
              <a:t> 돈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완료</a:t>
            </a:r>
            <a:endParaRPr kumimoji="1" lang="en-US" altLang="ko-KR" dirty="0"/>
          </a:p>
          <a:p>
            <a:r>
              <a:rPr kumimoji="1" lang="ko-KR" altLang="en-US" dirty="0"/>
              <a:t>이런 형태로 형태를 잡아보았습니다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이런 워크 </a:t>
            </a:r>
            <a:r>
              <a:rPr kumimoji="1" lang="ko-KR" altLang="en-US" dirty="0" err="1"/>
              <a:t>플로우를</a:t>
            </a:r>
            <a:r>
              <a:rPr kumimoji="1" lang="ko-KR" altLang="en-US" dirty="0"/>
              <a:t> 수정하는 부분은 뒤 강의에 관리자 강의를 통해서 진행하려고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이런 워크 </a:t>
            </a:r>
            <a:r>
              <a:rPr kumimoji="1" lang="ko-KR" altLang="en-US" dirty="0" err="1"/>
              <a:t>플로우를</a:t>
            </a:r>
            <a:r>
              <a:rPr kumimoji="1" lang="ko-KR" altLang="en-US" dirty="0"/>
              <a:t> 보면 현재 이 이슈의 상태를 알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이것을 통해서 이 일이 어느정도 진척이 되었는지 </a:t>
            </a:r>
            <a:r>
              <a:rPr kumimoji="1" lang="ko-KR" altLang="en-US" dirty="0" err="1"/>
              <a:t>알수</a:t>
            </a:r>
            <a:r>
              <a:rPr kumimoji="1" lang="ko-KR" altLang="en-US" dirty="0"/>
              <a:t>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이슈 리스트를 보면 현재 진행중인 상태들을 한눈에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실제로 지라 화면을 보면서 이슈를 생성하고 등록하고 변경하는 것을 해보도록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353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한 줄 클립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1D965-21D0-4892-842C-044DD41B9587}"/>
              </a:ext>
            </a:extLst>
          </p:cNvPr>
          <p:cNvSpPr txBox="1"/>
          <p:nvPr userDrawn="1"/>
        </p:nvSpPr>
        <p:spPr>
          <a:xfrm>
            <a:off x="495856" y="1800062"/>
            <a:ext cx="1497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rPr>
              <a:t>Chapter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Gotham" panose="02000604030000020004" pitchFamily="50" charset="0"/>
              </a:rPr>
              <a:t>.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234B"/>
              </a:solidFill>
              <a:latin typeface="Gotham" panose="02000604030000020004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27188-3061-41B4-B310-9C2227E90D3B}"/>
              </a:ext>
            </a:extLst>
          </p:cNvPr>
          <p:cNvCxnSpPr>
            <a:cxnSpLocks/>
          </p:cNvCxnSpPr>
          <p:nvPr userDrawn="1"/>
        </p:nvCxnSpPr>
        <p:spPr>
          <a:xfrm>
            <a:off x="617990" y="2938906"/>
            <a:ext cx="0" cy="52819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879DE61-C251-46DD-B101-E9333EFC4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849" y="1791171"/>
            <a:ext cx="896376" cy="5746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b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defRPr>
            </a:lvl1pPr>
            <a:lvl2pPr marL="457200" indent="0">
              <a:buFontTx/>
              <a:buNone/>
              <a:defRPr lang="ko-KR" altLang="en-US" smtClean="0"/>
            </a:lvl2pPr>
            <a:lvl3pPr marL="914400" indent="0">
              <a:buFontTx/>
              <a:buNone/>
              <a:defRPr lang="ko-KR" altLang="en-US" smtClean="0"/>
            </a:lvl3pPr>
            <a:lvl4pPr marL="1371600" indent="0">
              <a:buFontTx/>
              <a:buNone/>
              <a:defRPr lang="ko-KR" altLang="en-US" smtClean="0"/>
            </a:lvl4pPr>
            <a:lvl5pPr marL="1828800" indent="0">
              <a:buFontTx/>
              <a:buNone/>
              <a:defRPr lang="ko-KR" altLang="en-US"/>
            </a:lvl5pPr>
          </a:lstStyle>
          <a:p>
            <a:pPr marL="0" lvl="0" indent="0">
              <a:buNone/>
            </a:pPr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AB0D710-48B4-46E6-9346-8D7DBFCE0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00" y="2255407"/>
            <a:ext cx="8067675" cy="455377"/>
          </a:xfrm>
          <a:prstGeom prst="rect">
            <a:avLst/>
          </a:prstGeom>
        </p:spPr>
        <p:txBody>
          <a:bodyPr wrap="none"/>
          <a:lstStyle>
            <a:lvl1pPr marL="0" indent="0">
              <a:buFontTx/>
              <a:buNone/>
              <a:defRPr lang="ko-KR" altLang="en-US" dirty="0" smtClean="0">
                <a:solidFill>
                  <a:srgbClr val="EF234B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sz="1800" dirty="0" smtClean="0"/>
            </a:lvl2pPr>
            <a:lvl3pPr marL="914400" indent="0">
              <a:buFontTx/>
              <a:buNone/>
              <a:defRPr lang="ko-KR" altLang="en-US" sz="1800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 err="1"/>
              <a:t>챕터명을</a:t>
            </a:r>
            <a:r>
              <a:rPr lang="ko-KR" altLang="en-US" dirty="0"/>
              <a:t>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84CB14D-9C81-4C8D-B3C2-8C815361F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063" y="2794486"/>
            <a:ext cx="8661510" cy="89221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6000" dirty="0" smtClean="0">
                <a:solidFill>
                  <a:schemeClr val="bg1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dirty="0" smtClean="0"/>
            </a:lvl2pPr>
            <a:lvl3pPr marL="914400" indent="0">
              <a:buFontTx/>
              <a:buNone/>
              <a:defRPr lang="ko-KR" altLang="en-US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 indent="0">
              <a:buNone/>
            </a:pPr>
            <a:r>
              <a:rPr lang="ko-KR" altLang="en-US"/>
              <a:t>클립명이 한 줄일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33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한 줄 클립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1D965-21D0-4892-842C-044DD41B9587}"/>
              </a:ext>
            </a:extLst>
          </p:cNvPr>
          <p:cNvSpPr txBox="1"/>
          <p:nvPr userDrawn="1"/>
        </p:nvSpPr>
        <p:spPr>
          <a:xfrm>
            <a:off x="495856" y="1800062"/>
            <a:ext cx="1497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rPr>
              <a:t>Chapter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Gotham" panose="02000604030000020004" pitchFamily="50" charset="0"/>
              </a:rPr>
              <a:t>.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234B"/>
              </a:solidFill>
              <a:latin typeface="Gotham" panose="02000604030000020004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27188-3061-41B4-B310-9C2227E90D3B}"/>
              </a:ext>
            </a:extLst>
          </p:cNvPr>
          <p:cNvCxnSpPr>
            <a:cxnSpLocks/>
          </p:cNvCxnSpPr>
          <p:nvPr userDrawn="1"/>
        </p:nvCxnSpPr>
        <p:spPr>
          <a:xfrm>
            <a:off x="617990" y="2938906"/>
            <a:ext cx="0" cy="14616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879DE61-C251-46DD-B101-E9333EFC4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849" y="1791171"/>
            <a:ext cx="896376" cy="5746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b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defRPr>
            </a:lvl1pPr>
            <a:lvl2pPr marL="457200" indent="0">
              <a:buFontTx/>
              <a:buNone/>
              <a:defRPr lang="ko-KR" altLang="en-US" smtClean="0"/>
            </a:lvl2pPr>
            <a:lvl3pPr marL="914400" indent="0">
              <a:buFontTx/>
              <a:buNone/>
              <a:defRPr lang="ko-KR" altLang="en-US" smtClean="0"/>
            </a:lvl3pPr>
            <a:lvl4pPr marL="1371600" indent="0">
              <a:buFontTx/>
              <a:buNone/>
              <a:defRPr lang="ko-KR" altLang="en-US" smtClean="0"/>
            </a:lvl4pPr>
            <a:lvl5pPr marL="1828800" indent="0">
              <a:buFontTx/>
              <a:buNone/>
              <a:defRPr lang="ko-KR" altLang="en-US"/>
            </a:lvl5pPr>
          </a:lstStyle>
          <a:p>
            <a:pPr marL="0" lvl="0" indent="0">
              <a:buNone/>
            </a:pPr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AB0D710-48B4-46E6-9346-8D7DBFCE0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00" y="2255407"/>
            <a:ext cx="8067675" cy="455377"/>
          </a:xfrm>
          <a:prstGeom prst="rect">
            <a:avLst/>
          </a:prstGeom>
        </p:spPr>
        <p:txBody>
          <a:bodyPr wrap="none"/>
          <a:lstStyle>
            <a:lvl1pPr marL="0" indent="0">
              <a:buFontTx/>
              <a:buNone/>
              <a:defRPr lang="ko-KR" altLang="en-US" dirty="0" smtClean="0">
                <a:solidFill>
                  <a:srgbClr val="EF234B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sz="1800" dirty="0" smtClean="0"/>
            </a:lvl2pPr>
            <a:lvl3pPr marL="914400" indent="0">
              <a:buFontTx/>
              <a:buNone/>
              <a:defRPr lang="ko-KR" altLang="en-US" sz="1800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 err="1"/>
              <a:t>챕터명을</a:t>
            </a:r>
            <a:r>
              <a:rPr lang="ko-KR" altLang="en-US" dirty="0"/>
              <a:t>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84CB14D-9C81-4C8D-B3C2-8C815361F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063" y="2794486"/>
            <a:ext cx="8661510" cy="2053739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6000" dirty="0" smtClean="0">
                <a:solidFill>
                  <a:schemeClr val="bg1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dirty="0" smtClean="0"/>
            </a:lvl2pPr>
            <a:lvl3pPr marL="914400" indent="0">
              <a:buFontTx/>
              <a:buNone/>
              <a:defRPr lang="ko-KR" altLang="en-US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 indent="0">
              <a:buNone/>
            </a:pPr>
            <a:r>
              <a:rPr lang="ko-KR" altLang="en-US" dirty="0"/>
              <a:t>클립명이 두 줄일 경우 이 슬라이드를 이용해주세요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45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 구분이 필요할 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0">
            <a:extLst>
              <a:ext uri="{FF2B5EF4-FFF2-40B4-BE49-F238E27FC236}">
                <a16:creationId xmlns:a16="http://schemas.microsoft.com/office/drawing/2014/main" id="{EF564003-98FF-47E8-BF21-0681B28D2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867" y="2862057"/>
            <a:ext cx="10930266" cy="1201773"/>
          </a:xfrm>
          <a:prstGeom prst="rect">
            <a:avLst/>
          </a:prstGeom>
        </p:spPr>
        <p:txBody>
          <a:bodyPr/>
          <a:lstStyle>
            <a:lvl1pPr algn="ctr">
              <a:defRPr sz="36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챕터</a:t>
            </a:r>
            <a:r>
              <a:rPr lang="en-US" altLang="ko-KR"/>
              <a:t>(</a:t>
            </a:r>
            <a:r>
              <a:rPr lang="ko-KR" altLang="en-US"/>
              <a:t>클립 제목</a:t>
            </a:r>
            <a:r>
              <a:rPr lang="en-US" altLang="ko-KR"/>
              <a:t>)</a:t>
            </a:r>
            <a:r>
              <a:rPr lang="ko-KR" altLang="en-US"/>
              <a:t>명을 적어주세요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C0E3EA-3EC6-4209-956D-24BE6D694471}"/>
              </a:ext>
            </a:extLst>
          </p:cNvPr>
          <p:cNvSpPr txBox="1"/>
          <p:nvPr userDrawn="1"/>
        </p:nvSpPr>
        <p:spPr>
          <a:xfrm>
            <a:off x="5388755" y="2321199"/>
            <a:ext cx="1057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6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1982FEE-BEF4-462E-9D1E-F6A7A5CB06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0" y="2333088"/>
            <a:ext cx="620014" cy="28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73A345-7139-4242-AAE3-E828CAD4792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00153" y="2659753"/>
            <a:ext cx="0" cy="1952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747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한 줄 메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DB73C5E-A477-4148-A17D-8FBFC94B8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228" y="333887"/>
            <a:ext cx="10930266" cy="342659"/>
          </a:xfrm>
          <a:prstGeom prst="rect">
            <a:avLst/>
          </a:prstGeom>
        </p:spPr>
        <p:txBody>
          <a:bodyPr/>
          <a:lstStyle>
            <a:lvl1pPr>
              <a:defRPr sz="24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슬라이드 핵심 내용이 한 줄이라면 이 슬라이드를 이용해 주세요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DA56-C927-4870-A08B-A4E27CB636C4}"/>
              </a:ext>
            </a:extLst>
          </p:cNvPr>
          <p:cNvSpPr txBox="1"/>
          <p:nvPr userDrawn="1"/>
        </p:nvSpPr>
        <p:spPr>
          <a:xfrm>
            <a:off x="103601" y="9858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0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4" name="텍스트 개체 틀 15">
            <a:extLst>
              <a:ext uri="{FF2B5EF4-FFF2-40B4-BE49-F238E27FC236}">
                <a16:creationId xmlns:a16="http://schemas.microsoft.com/office/drawing/2014/main" id="{E833FE27-D81B-4BD3-838C-88B7BEC0B5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259" y="110625"/>
            <a:ext cx="386922" cy="222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05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6CD7445-9D88-43FB-A201-8A51AC3005BB}"/>
              </a:ext>
            </a:extLst>
          </p:cNvPr>
          <p:cNvCxnSpPr>
            <a:cxnSpLocks/>
          </p:cNvCxnSpPr>
          <p:nvPr userDrawn="1"/>
        </p:nvCxnSpPr>
        <p:spPr>
          <a:xfrm>
            <a:off x="223228" y="433388"/>
            <a:ext cx="0" cy="195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3B8B-683C-4498-8B71-325E011C51A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559" y="110568"/>
            <a:ext cx="2200592" cy="22225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/>
              <a:t>챕터명을 적어주세요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4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줄 메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DB73C5E-A477-4148-A17D-8FBFC94B8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228" y="333887"/>
            <a:ext cx="10930266" cy="747201"/>
          </a:xfrm>
          <a:prstGeom prst="rect">
            <a:avLst/>
          </a:prstGeom>
        </p:spPr>
        <p:txBody>
          <a:bodyPr/>
          <a:lstStyle>
            <a:lvl1pPr>
              <a:defRPr sz="24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슬라이드 핵심 내용이 두 줄이라면 이 슬라이드를 이용해 주세요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슬라이드 핵심 내용이 두 줄이라면 이 슬라이드를 이용해 주세요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8FABE3-381D-4D33-92D4-6730414AF52B}"/>
              </a:ext>
            </a:extLst>
          </p:cNvPr>
          <p:cNvCxnSpPr>
            <a:cxnSpLocks/>
          </p:cNvCxnSpPr>
          <p:nvPr userDrawn="1"/>
        </p:nvCxnSpPr>
        <p:spPr>
          <a:xfrm>
            <a:off x="223228" y="433388"/>
            <a:ext cx="0" cy="509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FEADF3-9FC1-4591-881B-0202C29DA1EB}"/>
              </a:ext>
            </a:extLst>
          </p:cNvPr>
          <p:cNvSpPr txBox="1"/>
          <p:nvPr userDrawn="1"/>
        </p:nvSpPr>
        <p:spPr>
          <a:xfrm>
            <a:off x="103601" y="9858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0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5109B78E-4EB3-4BA4-A001-983E3344F5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259" y="110625"/>
            <a:ext cx="386922" cy="222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05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28AC45E3-D3DA-4BCD-A59C-BF8E0CA51FB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559" y="110568"/>
            <a:ext cx="2200592" cy="22225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/>
              <a:t>챕터명을 적어주세요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20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38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노트북, 테이블, 사람, 실내이(가) 표시된 사진&#10;&#10;자동 생성된 설명">
            <a:extLst>
              <a:ext uri="{FF2B5EF4-FFF2-40B4-BE49-F238E27FC236}">
                <a16:creationId xmlns:a16="http://schemas.microsoft.com/office/drawing/2014/main" id="{A54F1990-7633-4555-8796-CBA40653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4" b="8148"/>
          <a:stretch/>
        </p:blipFill>
        <p:spPr>
          <a:xfrm>
            <a:off x="0" y="0"/>
            <a:ext cx="12193793" cy="68938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34A281F-6648-4886-AA3B-08E96B375C3D}"/>
              </a:ext>
            </a:extLst>
          </p:cNvPr>
          <p:cNvSpPr/>
          <p:nvPr userDrawn="1"/>
        </p:nvSpPr>
        <p:spPr>
          <a:xfrm>
            <a:off x="0" y="3814"/>
            <a:ext cx="12191999" cy="686174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F234B"/>
              </a:solidFill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A78B4A-7FA3-4C1B-9507-1A702ED7BEA9}"/>
              </a:ext>
            </a:extLst>
          </p:cNvPr>
          <p:cNvSpPr/>
          <p:nvPr userDrawn="1"/>
        </p:nvSpPr>
        <p:spPr>
          <a:xfrm>
            <a:off x="7453810" y="0"/>
            <a:ext cx="4739400" cy="6893827"/>
          </a:xfrm>
          <a:custGeom>
            <a:avLst/>
            <a:gdLst>
              <a:gd name="connsiteX0" fmla="*/ 2198191 w 4739400"/>
              <a:gd name="connsiteY0" fmla="*/ 0 h 6869376"/>
              <a:gd name="connsiteX1" fmla="*/ 2203995 w 4739400"/>
              <a:gd name="connsiteY1" fmla="*/ 0 h 6869376"/>
              <a:gd name="connsiteX2" fmla="*/ 4739400 w 4739400"/>
              <a:gd name="connsiteY2" fmla="*/ 0 h 6869376"/>
              <a:gd name="connsiteX3" fmla="*/ 4739400 w 4739400"/>
              <a:gd name="connsiteY3" fmla="*/ 6869376 h 6869376"/>
              <a:gd name="connsiteX4" fmla="*/ 0 w 4739400"/>
              <a:gd name="connsiteY4" fmla="*/ 6869376 h 6869376"/>
              <a:gd name="connsiteX5" fmla="*/ 2198191 w 4739400"/>
              <a:gd name="connsiteY5" fmla="*/ 0 h 686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39400" h="6869376">
                <a:moveTo>
                  <a:pt x="2198191" y="0"/>
                </a:moveTo>
                <a:lnTo>
                  <a:pt x="2203995" y="0"/>
                </a:lnTo>
                <a:lnTo>
                  <a:pt x="4739400" y="0"/>
                </a:lnTo>
                <a:lnTo>
                  <a:pt x="4739400" y="6869376"/>
                </a:lnTo>
                <a:lnTo>
                  <a:pt x="0" y="6869376"/>
                </a:lnTo>
                <a:lnTo>
                  <a:pt x="2198191" y="0"/>
                </a:lnTo>
                <a:close/>
              </a:path>
            </a:pathLst>
          </a:cu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Picture 2" descr="FASTCAMPUSì ëí ì´ë¯¸ì§ ê²ìê²°ê³¼">
            <a:extLst>
              <a:ext uri="{FF2B5EF4-FFF2-40B4-BE49-F238E27FC236}">
                <a16:creationId xmlns:a16="http://schemas.microsoft.com/office/drawing/2014/main" id="{7F11ED42-90CA-498F-9B16-4509668F83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081" y="287385"/>
            <a:ext cx="966704" cy="30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9FCD8E-1201-4255-815C-A8D2A179726F}"/>
              </a:ext>
            </a:extLst>
          </p:cNvPr>
          <p:cNvSpPr txBox="1"/>
          <p:nvPr userDrawn="1"/>
        </p:nvSpPr>
        <p:spPr>
          <a:xfrm>
            <a:off x="9499147" y="5049680"/>
            <a:ext cx="25968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FAST CAMPUS</a:t>
            </a:r>
          </a:p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ONLINE</a:t>
            </a:r>
          </a:p>
          <a:p>
            <a:pPr algn="r"/>
            <a:endParaRPr lang="en-US" altLang="ko-KR" sz="400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AWS &amp; Docker </a:t>
            </a:r>
            <a:r>
              <a:rPr lang="ko-KR" altLang="en-US" b="1" dirty="0" err="1">
                <a:solidFill>
                  <a:schemeClr val="bg1"/>
                </a:solidFill>
                <a:latin typeface="Gotham" panose="02000604030000020004" pitchFamily="50" charset="0"/>
              </a:rPr>
              <a:t>클라우드</a:t>
            </a:r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 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서버 구축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강사</a:t>
            </a:r>
            <a:r>
              <a:rPr lang="en-US" altLang="ko-KR" b="1" dirty="0">
                <a:solidFill>
                  <a:srgbClr val="EF234B"/>
                </a:solidFill>
                <a:latin typeface="Gotham" panose="02000604030000020004" pitchFamily="50" charset="0"/>
              </a:rPr>
              <a:t>. </a:t>
            </a:r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배진호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177B6B-1A51-41A4-8E38-0348E9D3BE96}"/>
              </a:ext>
            </a:extLst>
          </p:cNvPr>
          <p:cNvCxnSpPr>
            <a:cxnSpLocks/>
          </p:cNvCxnSpPr>
          <p:nvPr userDrawn="1"/>
        </p:nvCxnSpPr>
        <p:spPr>
          <a:xfrm>
            <a:off x="11959124" y="5724258"/>
            <a:ext cx="0" cy="19147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A2456EDD-3E4D-418A-861C-5D496115E7CF}"/>
              </a:ext>
            </a:extLst>
          </p:cNvPr>
          <p:cNvSpPr/>
          <p:nvPr userDrawn="1"/>
        </p:nvSpPr>
        <p:spPr>
          <a:xfrm rot="10800000">
            <a:off x="7453810" y="-30"/>
            <a:ext cx="2333491" cy="6865592"/>
          </a:xfrm>
          <a:custGeom>
            <a:avLst/>
            <a:gdLst>
              <a:gd name="connsiteX0" fmla="*/ 136511 w 2333491"/>
              <a:gd name="connsiteY0" fmla="*/ 6865592 h 6865592"/>
              <a:gd name="connsiteX1" fmla="*/ 130707 w 2333491"/>
              <a:gd name="connsiteY1" fmla="*/ 6865592 h 6865592"/>
              <a:gd name="connsiteX2" fmla="*/ 0 w 2333491"/>
              <a:gd name="connsiteY2" fmla="*/ 6865592 h 6865592"/>
              <a:gd name="connsiteX3" fmla="*/ 2196980 w 2333491"/>
              <a:gd name="connsiteY3" fmla="*/ 0 h 6865592"/>
              <a:gd name="connsiteX4" fmla="*/ 2333491 w 2333491"/>
              <a:gd name="connsiteY4" fmla="*/ 0 h 6865592"/>
              <a:gd name="connsiteX5" fmla="*/ 136511 w 2333491"/>
              <a:gd name="connsiteY5" fmla="*/ 6865592 h 686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3491" h="6865592">
                <a:moveTo>
                  <a:pt x="136511" y="6865592"/>
                </a:moveTo>
                <a:lnTo>
                  <a:pt x="130707" y="6865592"/>
                </a:lnTo>
                <a:lnTo>
                  <a:pt x="0" y="6865592"/>
                </a:lnTo>
                <a:lnTo>
                  <a:pt x="2196980" y="0"/>
                </a:lnTo>
                <a:lnTo>
                  <a:pt x="2333491" y="0"/>
                </a:lnTo>
                <a:lnTo>
                  <a:pt x="136511" y="6865592"/>
                </a:lnTo>
                <a:close/>
              </a:path>
            </a:pathLst>
          </a:custGeom>
          <a:solidFill>
            <a:srgbClr val="EF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9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STCAMPUSì ëí ì´ë¯¸ì§ ê²ìê²°ê³¼">
            <a:extLst>
              <a:ext uri="{FF2B5EF4-FFF2-40B4-BE49-F238E27FC236}">
                <a16:creationId xmlns:a16="http://schemas.microsoft.com/office/drawing/2014/main" id="{FCBAF92C-8C26-46C2-B119-5D47772FF9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146" y="6322426"/>
            <a:ext cx="749715" cy="2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A4BA3-EBBF-4D8E-B62F-AFCD0F349BFE}"/>
              </a:ext>
            </a:extLst>
          </p:cNvPr>
          <p:cNvSpPr txBox="1"/>
          <p:nvPr userDrawn="1"/>
        </p:nvSpPr>
        <p:spPr>
          <a:xfrm>
            <a:off x="117747" y="5999214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FAST CAMPUS</a:t>
            </a:r>
          </a:p>
          <a:p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ONLINE</a:t>
            </a:r>
          </a:p>
          <a:p>
            <a:endParaRPr lang="en-US" altLang="ko-KR" sz="500" dirty="0">
              <a:ln>
                <a:solidFill>
                  <a:schemeClr val="tx1">
                    <a:alpha val="0"/>
                  </a:schemeClr>
                </a:solidFill>
              </a:ln>
              <a:latin typeface="Gotham" panose="02000604030000020004" pitchFamily="50" charset="0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배진호 강사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424E9F-379A-44D1-AFBC-20AF7BAB4E1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841027" y="144050"/>
            <a:ext cx="231668" cy="17801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8BC7D9-3937-44EF-8827-DE6777AC8710}"/>
              </a:ext>
            </a:extLst>
          </p:cNvPr>
          <p:cNvSpPr/>
          <p:nvPr userDrawn="1"/>
        </p:nvSpPr>
        <p:spPr>
          <a:xfrm>
            <a:off x="0" y="6673174"/>
            <a:ext cx="12192000" cy="1848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8FA6F-F5EC-4D5C-A5A3-581777BB0CD2}"/>
              </a:ext>
            </a:extLst>
          </p:cNvPr>
          <p:cNvSpPr txBox="1"/>
          <p:nvPr userDrawn="1"/>
        </p:nvSpPr>
        <p:spPr>
          <a:xfrm>
            <a:off x="4702830" y="6657796"/>
            <a:ext cx="27863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  <a:ea typeface="나눔바른고딕" pitchFamily="50" charset="-127"/>
              </a:rPr>
              <a:t>Copyright FASTCAMPUS Corp.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53906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58" r:id="rId3"/>
    <p:sldLayoutId id="2147483659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6.tif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5537D0-D4D2-4D27-86E5-EE65FC426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9E4240D-575E-4327-A1B5-FAF184D482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2E8AE38-C655-4AE6-99EF-2E1B960E64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/>
              <a:t>협업툴 소개</a:t>
            </a:r>
          </a:p>
        </p:txBody>
      </p:sp>
    </p:spTree>
    <p:extLst>
      <p:ext uri="{BB962C8B-B14F-4D97-AF65-F5344CB8AC3E}">
        <p14:creationId xmlns:p14="http://schemas.microsoft.com/office/powerpoint/2010/main" val="1578733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소개</a:t>
            </a:r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4141F2-019C-B34A-A0EB-6E34340FD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9499" y="-562868"/>
            <a:ext cx="12448289" cy="79837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60FEFE-A157-5C41-AC0D-49450F7ED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72" y="1546167"/>
            <a:ext cx="6271074" cy="314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42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소개</a:t>
            </a:r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703821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소개</a:t>
            </a:r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F48F29-4028-9E41-9141-347F626A4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185" y="2069169"/>
            <a:ext cx="2635836" cy="3426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9E8F10-4FDA-D84A-9A39-08D0C5A41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049" y="1712719"/>
            <a:ext cx="1104312" cy="6257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A6B968-E596-D44F-BB97-D483F7F24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038" y="1664291"/>
            <a:ext cx="1292226" cy="67420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B9CF9A-CD25-8840-AF6B-066F74DC4A8E}"/>
              </a:ext>
            </a:extLst>
          </p:cNvPr>
          <p:cNvSpPr/>
          <p:nvPr/>
        </p:nvSpPr>
        <p:spPr>
          <a:xfrm>
            <a:off x="2003019" y="2471499"/>
            <a:ext cx="2224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" altLang="ko-KR" b="1" cap="all" dirty="0">
                <a:solidFill>
                  <a:srgbClr val="424242"/>
                </a:solidFill>
                <a:latin typeface="NotoSansKR"/>
              </a:rPr>
              <a:t>CLOUD SERVER</a:t>
            </a:r>
            <a:r>
              <a:rPr lang="en-US" altLang="ko-KR" b="1" cap="all" dirty="0">
                <a:solidFill>
                  <a:srgbClr val="424242"/>
                </a:solidFill>
                <a:latin typeface="NotoSansKR"/>
              </a:rPr>
              <a:t>(AWS)</a:t>
            </a:r>
            <a:endParaRPr lang="en" altLang="ko-KR" b="1" i="0" cap="all" dirty="0">
              <a:solidFill>
                <a:srgbClr val="404040"/>
              </a:solidFill>
              <a:effectLst/>
              <a:latin typeface="NotoSansKR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3863B5-FC0B-774C-8D48-D8A576FFA1B3}"/>
              </a:ext>
            </a:extLst>
          </p:cNvPr>
          <p:cNvSpPr/>
          <p:nvPr/>
        </p:nvSpPr>
        <p:spPr>
          <a:xfrm>
            <a:off x="4711812" y="2471499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-US" altLang="ko-KR" b="1" cap="all" dirty="0">
                <a:solidFill>
                  <a:srgbClr val="424242"/>
                </a:solidFill>
                <a:latin typeface="NotoSansKR"/>
              </a:rPr>
              <a:t>DOCKER</a:t>
            </a:r>
            <a:endParaRPr lang="en" altLang="ko-KR" b="1" i="0" cap="all" dirty="0">
              <a:solidFill>
                <a:srgbClr val="404040"/>
              </a:solidFill>
              <a:effectLst/>
              <a:latin typeface="NotoSansKR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CFFC5D7-7EF1-3E4E-B122-6DC74440BB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472" b="28629"/>
          <a:stretch/>
        </p:blipFill>
        <p:spPr>
          <a:xfrm>
            <a:off x="6378327" y="2881212"/>
            <a:ext cx="2224264" cy="5177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228A5D-8B9D-9A4C-9B10-1344A41787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165" b="15683"/>
          <a:stretch/>
        </p:blipFill>
        <p:spPr>
          <a:xfrm>
            <a:off x="6385560" y="3804451"/>
            <a:ext cx="2508679" cy="6255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156E03-5C37-8246-9D2A-69ECAEBF4E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4055" y="4869650"/>
            <a:ext cx="1774743" cy="569341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A61DFDB-20EA-0B4C-A7F7-9B20A27D130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227282" y="2656165"/>
            <a:ext cx="4845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AD560B5-149D-2240-91F0-C7C082122A9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5611470" y="2240499"/>
            <a:ext cx="790715" cy="3979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D53C6E-9A1E-0947-9726-9F6A14FF3E25}"/>
              </a:ext>
            </a:extLst>
          </p:cNvPr>
          <p:cNvSpPr/>
          <p:nvPr/>
        </p:nvSpPr>
        <p:spPr>
          <a:xfrm>
            <a:off x="2075976" y="1547212"/>
            <a:ext cx="2151306" cy="1334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8B264F-DEED-B944-8730-EB57516305C2}"/>
              </a:ext>
            </a:extLst>
          </p:cNvPr>
          <p:cNvSpPr/>
          <p:nvPr/>
        </p:nvSpPr>
        <p:spPr>
          <a:xfrm>
            <a:off x="4620909" y="1495636"/>
            <a:ext cx="976549" cy="1334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F2BCA0-595B-4647-8A7E-3A9720839E5F}"/>
              </a:ext>
            </a:extLst>
          </p:cNvPr>
          <p:cNvSpPr/>
          <p:nvPr/>
        </p:nvSpPr>
        <p:spPr>
          <a:xfrm>
            <a:off x="6385560" y="1911927"/>
            <a:ext cx="2924695" cy="625554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95598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B6CDB-857A-457A-B413-F5B7C545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32E13-9C12-4BC2-B7D3-E4AF6CA12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20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소개</a:t>
            </a:r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7D95BD-EB2E-D74B-B98B-B3ADF3D29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164" y="2113395"/>
            <a:ext cx="3810000" cy="469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1C60F9-4791-9649-B881-8B99822FC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164" y="3772494"/>
            <a:ext cx="3810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34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소개</a:t>
            </a:r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ED8C35-9D88-334C-A37F-9344FBB9C160}"/>
              </a:ext>
            </a:extLst>
          </p:cNvPr>
          <p:cNvSpPr/>
          <p:nvPr/>
        </p:nvSpPr>
        <p:spPr>
          <a:xfrm>
            <a:off x="3492342" y="2967243"/>
            <a:ext cx="4994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아틀라시안</a:t>
            </a:r>
            <a:r>
              <a:rPr lang="ko-KR" altLang="en-US" dirty="0"/>
              <a:t> 홈페이지 </a:t>
            </a:r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www.atlassian.com</a:t>
            </a:r>
            <a:r>
              <a:rPr lang="ko-KR" alt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55115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소개</a:t>
            </a:r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5B9830-6B3D-4C4F-B7F3-E048068F5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55" y="922154"/>
            <a:ext cx="8923665" cy="514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10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소개</a:t>
            </a:r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D13134-4143-D744-B354-9E42EADC6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577" y="804475"/>
            <a:ext cx="8267827" cy="52206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488829D-C6C9-124C-A86F-8106407DA0F1}"/>
              </a:ext>
            </a:extLst>
          </p:cNvPr>
          <p:cNvSpPr/>
          <p:nvPr/>
        </p:nvSpPr>
        <p:spPr>
          <a:xfrm>
            <a:off x="2676698" y="2510444"/>
            <a:ext cx="2094807" cy="904363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23512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소개</a:t>
            </a:r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C6F86E-EFA2-F947-9094-17A10C70C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84" y="1021031"/>
            <a:ext cx="9692537" cy="515846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693D937-BF72-8C4D-BD44-6F0027CAEBCA}"/>
              </a:ext>
            </a:extLst>
          </p:cNvPr>
          <p:cNvSpPr/>
          <p:nvPr/>
        </p:nvSpPr>
        <p:spPr>
          <a:xfrm>
            <a:off x="6096000" y="1596044"/>
            <a:ext cx="4594167" cy="1579418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56967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소개</a:t>
            </a:r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F045A3-2ED7-D14C-A37D-FA039DAF4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91" y="915956"/>
            <a:ext cx="10930267" cy="502608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0850611-2355-2149-B021-4815A2540937}"/>
              </a:ext>
            </a:extLst>
          </p:cNvPr>
          <p:cNvSpPr/>
          <p:nvPr/>
        </p:nvSpPr>
        <p:spPr>
          <a:xfrm>
            <a:off x="914559" y="1529542"/>
            <a:ext cx="5181441" cy="128016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ECB326-F0BF-0341-A407-18E9CA2C8CCA}"/>
              </a:ext>
            </a:extLst>
          </p:cNvPr>
          <p:cNvSpPr/>
          <p:nvPr/>
        </p:nvSpPr>
        <p:spPr>
          <a:xfrm>
            <a:off x="6096000" y="1596044"/>
            <a:ext cx="5325687" cy="1047403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D3C1D0-9330-034C-B7FF-E7AC6C1FD1D9}"/>
              </a:ext>
            </a:extLst>
          </p:cNvPr>
          <p:cNvSpPr/>
          <p:nvPr/>
        </p:nvSpPr>
        <p:spPr>
          <a:xfrm>
            <a:off x="6095999" y="2643447"/>
            <a:ext cx="5325687" cy="1571107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29D819-8277-3F4A-A89D-EDBB695D2572}"/>
              </a:ext>
            </a:extLst>
          </p:cNvPr>
          <p:cNvSpPr/>
          <p:nvPr/>
        </p:nvSpPr>
        <p:spPr>
          <a:xfrm>
            <a:off x="580991" y="866081"/>
            <a:ext cx="4594167" cy="374176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868136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소개</a:t>
            </a:r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BBE479-8811-A046-8070-974671E35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81" y="954547"/>
            <a:ext cx="9764684" cy="494890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CC92F6-4BD6-AF40-8FB2-D6EFAA9A53E3}"/>
              </a:ext>
            </a:extLst>
          </p:cNvPr>
          <p:cNvSpPr/>
          <p:nvPr/>
        </p:nvSpPr>
        <p:spPr>
          <a:xfrm>
            <a:off x="6237001" y="2059721"/>
            <a:ext cx="1327581" cy="267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53225789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속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패스트캠퍼스_지정폰트">
      <a:majorFont>
        <a:latin typeface="Gotham"/>
        <a:ea typeface="Noto Sans CJK KR Regular"/>
        <a:cs typeface=""/>
      </a:majorFont>
      <a:minorFont>
        <a:latin typeface="Gotham"/>
        <a:ea typeface="Noto Sans CJK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673</Words>
  <Application>Microsoft Macintosh PowerPoint</Application>
  <PresentationFormat>와이드스크린</PresentationFormat>
  <Paragraphs>92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맑은 고딕</vt:lpstr>
      <vt:lpstr>Gotham</vt:lpstr>
      <vt:lpstr>Noto Sans CJK KR Bold</vt:lpstr>
      <vt:lpstr>Noto Sans CJK KR Medium</vt:lpstr>
      <vt:lpstr>NotoSansKR</vt:lpstr>
      <vt:lpstr>Arial</vt:lpstr>
      <vt:lpstr>표지</vt:lpstr>
      <vt:lpstr>속지</vt:lpstr>
      <vt:lpstr>PowerPoint 프레젠테이션</vt:lpstr>
      <vt:lpstr>협업 툴 활용 A-Z</vt:lpstr>
      <vt:lpstr>Jira 협업툴 소개   </vt:lpstr>
      <vt:lpstr>Jira 협업툴 소개   </vt:lpstr>
      <vt:lpstr>Jira 협업툴 소개   </vt:lpstr>
      <vt:lpstr>Jira 협업툴 소개   </vt:lpstr>
      <vt:lpstr>Jira 협업툴 소개   </vt:lpstr>
      <vt:lpstr>Jira 협업툴 소개   </vt:lpstr>
      <vt:lpstr>Jira 협업툴 소개   </vt:lpstr>
      <vt:lpstr>Jira 협업툴 소개   </vt:lpstr>
      <vt:lpstr>Jira 협업툴 소개   </vt:lpstr>
      <vt:lpstr>Jira 협업툴 소개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한줄은어떨까</dc:title>
  <dc:creator>김 용성</dc:creator>
  <cp:lastModifiedBy>Microsoft Office User</cp:lastModifiedBy>
  <cp:revision>66</cp:revision>
  <dcterms:created xsi:type="dcterms:W3CDTF">2018-11-30T07:55:16Z</dcterms:created>
  <dcterms:modified xsi:type="dcterms:W3CDTF">2019-10-16T16:50:10Z</dcterms:modified>
</cp:coreProperties>
</file>